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7" r:id="rId23"/>
    <p:sldId id="285" r:id="rId24"/>
    <p:sldId id="286" r:id="rId25"/>
    <p:sldId id="288" r:id="rId26"/>
    <p:sldId id="268" r:id="rId27"/>
    <p:sldId id="274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7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03E76EA-396A-4A51-9958-98BCDFB1C99D}" type="datetimeFigureOut">
              <a:rPr lang="en-US" smtClean="0"/>
              <a:pPr/>
              <a:t>14-Nov-23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E9EF489-FBB7-4A35-B473-B06D736130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3E76EA-396A-4A51-9958-98BCDFB1C99D}" type="datetimeFigureOut">
              <a:rPr lang="en-US" smtClean="0"/>
              <a:pPr/>
              <a:t>14-Nov-23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9EF489-FBB7-4A35-B473-B06D736130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3E76EA-396A-4A51-9958-98BCDFB1C99D}" type="datetimeFigureOut">
              <a:rPr lang="en-US" smtClean="0"/>
              <a:pPr/>
              <a:t>14-Nov-23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9EF489-FBB7-4A35-B473-B06D736130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3E76EA-396A-4A51-9958-98BCDFB1C99D}" type="datetimeFigureOut">
              <a:rPr lang="en-US" smtClean="0"/>
              <a:pPr/>
              <a:t>14-Nov-23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9EF489-FBB7-4A35-B473-B06D736130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3E76EA-396A-4A51-9958-98BCDFB1C99D}" type="datetimeFigureOut">
              <a:rPr lang="en-US" smtClean="0"/>
              <a:pPr/>
              <a:t>14-Nov-23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9EF489-FBB7-4A35-B473-B06D736130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3E76EA-396A-4A51-9958-98BCDFB1C99D}" type="datetimeFigureOut">
              <a:rPr lang="en-US" smtClean="0"/>
              <a:pPr/>
              <a:t>14-Nov-23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9EF489-FBB7-4A35-B473-B06D736130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3E76EA-396A-4A51-9958-98BCDFB1C99D}" type="datetimeFigureOut">
              <a:rPr lang="en-US" smtClean="0"/>
              <a:pPr/>
              <a:t>14-Nov-23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9EF489-FBB7-4A35-B473-B06D736130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03E76EA-396A-4A51-9958-98BCDFB1C99D}" type="datetimeFigureOut">
              <a:rPr lang="en-US" smtClean="0"/>
              <a:pPr/>
              <a:t>14-Nov-23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9EF489-FBB7-4A35-B473-B06D736130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03E76EA-396A-4A51-9958-98BCDFB1C99D}" type="datetimeFigureOut">
              <a:rPr lang="en-US" smtClean="0"/>
              <a:pPr/>
              <a:t>14-Nov-23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E9EF489-FBB7-4A35-B473-B06D736130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3E76EA-396A-4A51-9958-98BCDFB1C99D}" type="datetimeFigureOut">
              <a:rPr lang="en-US" smtClean="0"/>
              <a:pPr/>
              <a:t>14-Nov-23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9EF489-FBB7-4A35-B473-B06D736130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3E76EA-396A-4A51-9958-98BCDFB1C99D}" type="datetimeFigureOut">
              <a:rPr lang="en-US" smtClean="0"/>
              <a:pPr/>
              <a:t>14-Nov-23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9EF489-FBB7-4A35-B473-B06D736130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03E76EA-396A-4A51-9958-98BCDFB1C99D}" type="datetimeFigureOut">
              <a:rPr lang="en-US" smtClean="0"/>
              <a:pPr/>
              <a:t>14-Nov-23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E9EF489-FBB7-4A35-B473-B06D736130B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wNv1bFIPoo" TargetMode="External"/><Relationship Id="rId2" Type="http://schemas.openxmlformats.org/officeDocument/2006/relationships/hyperlink" Target="https://youtu.be/xGyEHNHz_zo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6000" b="1" dirty="0" err="1"/>
              <a:t>Spune</a:t>
            </a:r>
            <a:r>
              <a:rPr lang="en-US" sz="6000" b="1" dirty="0"/>
              <a:t> stop bullying-</a:t>
            </a:r>
            <a:r>
              <a:rPr lang="en-US" sz="6000" b="1" dirty="0" err="1"/>
              <a:t>ului</a:t>
            </a:r>
            <a:r>
              <a:rPr lang="en-US" sz="6000" b="1" dirty="0"/>
              <a:t>!</a:t>
            </a:r>
            <a:br>
              <a:rPr lang="en-US" sz="6000" b="1" dirty="0"/>
            </a:b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o-RO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o-RO" sz="6600" dirty="0" smtClean="0"/>
              <a:t>  Care este fenomenul pe care îl descriu pozele următoare?</a:t>
            </a:r>
            <a:endParaRPr lang="en-US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6966" t="48554" r="62841" b="1581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7689" t="48825" r="32953" b="15819"/>
          <a:stretch>
            <a:fillRect/>
          </a:stretch>
        </p:blipFill>
        <p:spPr bwMode="auto">
          <a:xfrm>
            <a:off x="304800" y="228600"/>
            <a:ext cx="8686799" cy="6381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67047" t="48825" r="2648" b="1581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7383" t="43774" r="63258" b="19186"/>
          <a:stretch>
            <a:fillRect/>
          </a:stretch>
        </p:blipFill>
        <p:spPr bwMode="auto">
          <a:xfrm>
            <a:off x="69273" y="120445"/>
            <a:ext cx="9074727" cy="6440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6742" t="45458" r="33900" b="20870"/>
          <a:stretch>
            <a:fillRect/>
          </a:stretch>
        </p:blipFill>
        <p:spPr bwMode="auto">
          <a:xfrm>
            <a:off x="87630" y="81115"/>
            <a:ext cx="9056370" cy="6548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6742" t="38723" r="32953" b="25921"/>
          <a:stretch>
            <a:fillRect/>
          </a:stretch>
        </p:blipFill>
        <p:spPr bwMode="auto">
          <a:xfrm>
            <a:off x="58058" y="71437"/>
            <a:ext cx="9085942" cy="655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67047" t="38723" r="3317" b="25921"/>
          <a:stretch>
            <a:fillRect/>
          </a:stretch>
        </p:blipFill>
        <p:spPr bwMode="auto">
          <a:xfrm>
            <a:off x="-14514" y="52387"/>
            <a:ext cx="9158514" cy="680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5795" t="40407" r="34847" b="25921"/>
          <a:stretch>
            <a:fillRect/>
          </a:stretch>
        </p:blipFill>
        <p:spPr bwMode="auto">
          <a:xfrm>
            <a:off x="-11430" y="66368"/>
            <a:ext cx="9109710" cy="6563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7383" t="35356" r="64205" b="3097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Termenul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bullying vine din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limba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engleză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s-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traduce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hărțuire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umilire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comportament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agresiv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asupra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unei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persoane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între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copii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adulți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la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școală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cercul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prieteni</a:t>
            </a:r>
            <a:r>
              <a:rPr lang="ro-RO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locul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muncă</a:t>
            </a:r>
            <a:r>
              <a:rPr lang="ro-RO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sau chiar în familie.</a:t>
            </a:r>
          </a:p>
          <a:p>
            <a:pPr marL="0" indent="0">
              <a:buNone/>
            </a:pPr>
            <a:endParaRPr lang="en-US" sz="2800" dirty="0" smtClean="0">
              <a:solidFill>
                <a:srgbClr val="4A4E5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Conform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Asociației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Americane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Psihologie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bullyingul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formă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agresiune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care o </a:t>
            </a:r>
            <a:r>
              <a:rPr lang="en-US" sz="2800" b="1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persoană</a:t>
            </a:r>
            <a:r>
              <a:rPr lang="en-US" sz="2800" b="1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provoacă</a:t>
            </a:r>
            <a:r>
              <a:rPr lang="en-US" sz="2800" b="1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800" b="1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mod </a:t>
            </a:r>
            <a:r>
              <a:rPr lang="en-US" sz="2800" b="1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repetat</a:t>
            </a:r>
            <a:r>
              <a:rPr lang="en-US" sz="2800" b="1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800" b="1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intenționat</a:t>
            </a:r>
            <a:r>
              <a:rPr lang="en-US" sz="2800" b="1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disconfort</a:t>
            </a:r>
            <a:r>
              <a:rPr lang="en-US" sz="2800" b="1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altei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persoane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agresiune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verbală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fizică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comportament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agresiv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umilitor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acțiuni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subtile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o-RO" sz="2800" dirty="0" smtClean="0">
              <a:solidFill>
                <a:srgbClr val="4A4E5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Deși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fenomenul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întâlnește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des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cazul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copiilor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el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poate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răspândit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cazul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adulților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persoana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îi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agresează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poate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coleg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serviciu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șeful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partenerul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un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vecin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un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partener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afaceri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membru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familiei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Bullying- ul pe înţelesul tuturor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o-RO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aib</a:t>
            </a:r>
            <a:r>
              <a:rPr lang="ro-RO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loc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mod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repetat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agresiunile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au loc de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</a:t>
            </a:r>
            <a:endParaRPr lang="en-US" sz="2800" dirty="0" smtClean="0">
              <a:solidFill>
                <a:srgbClr val="4A4E5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o-RO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implice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dezechilibru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puterii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persoanele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agresează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își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folosesc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fie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forța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fizică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fie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răspândesc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zvonuri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adresează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cuvinte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jignitoare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umilitoare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persoanei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agresat</a:t>
            </a:r>
            <a:r>
              <a:rPr lang="ro-RO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o-RO" sz="2800" dirty="0">
              <a:solidFill>
                <a:srgbClr val="4A4E5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Condiţii pentru ca un anumit comportament să poată fi considerat bullying.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4940491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Agresiunea</a:t>
            </a:r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fizică</a:t>
            </a:r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lovire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împingere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gesturi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obscene,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ridicare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pumnului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simularea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violenței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tras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păr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atingeri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nepotrivite</a:t>
            </a:r>
            <a:endParaRPr lang="ro-RO" sz="1800" dirty="0" smtClean="0">
              <a:solidFill>
                <a:srgbClr val="4A4E5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 smtClean="0">
              <a:solidFill>
                <a:srgbClr val="4A4E5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Bullying verbal 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înjurături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adresarea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cuvintelor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obscene, sarcasm,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amenințări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jigniri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umiliri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verbale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șicanare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folosirea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comentariilor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sexuale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neadecvate</a:t>
            </a:r>
            <a:endParaRPr lang="en-US" sz="1800" dirty="0" smtClean="0">
              <a:solidFill>
                <a:srgbClr val="4A4E5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ro-RO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Bullying social 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lezarea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reputației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unei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persoane</a:t>
            </a:r>
            <a:endParaRPr lang="en-US" sz="1800" dirty="0" smtClean="0">
              <a:solidFill>
                <a:srgbClr val="4A4E5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ro-RO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Răspândirea</a:t>
            </a:r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zvonuri</a:t>
            </a:r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false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punerea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unei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persoane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într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-o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situație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stânjenitoare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,,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bârfitul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folosirea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sarcasmului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titlului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puterii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locul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muncă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intimida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cineva</a:t>
            </a:r>
            <a:endParaRPr lang="en-US" sz="1800" dirty="0" smtClean="0">
              <a:solidFill>
                <a:srgbClr val="4A4E5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ro-RO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Cyberbullying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implică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hărțuirea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intermediul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internetului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Nu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implică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folosirea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forței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fizice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poate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constant,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poate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făcut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oricine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împotriva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</a:t>
            </a:r>
            <a:r>
              <a:rPr lang="ro-RO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persoane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Practic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oricine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acces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internet se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poate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transforma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bully (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persoana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1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agresează</a:t>
            </a:r>
            <a:r>
              <a:rPr lang="en-US" sz="1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fr-FR" b="0" dirty="0" smtClean="0">
                <a:solidFill>
                  <a:srgbClr val="2129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Ce forme </a:t>
            </a:r>
            <a:r>
              <a:rPr lang="fr-FR" b="0" dirty="0" err="1" smtClean="0">
                <a:solidFill>
                  <a:srgbClr val="2129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poate</a:t>
            </a:r>
            <a:r>
              <a:rPr lang="fr-FR" b="0" dirty="0" smtClean="0">
                <a:solidFill>
                  <a:srgbClr val="2129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0" dirty="0" err="1" smtClean="0">
                <a:solidFill>
                  <a:srgbClr val="2129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îmbrăca</a:t>
            </a:r>
            <a:r>
              <a:rPr lang="fr-FR" b="0" dirty="0" smtClean="0">
                <a:solidFill>
                  <a:srgbClr val="2129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0" dirty="0" err="1" smtClean="0">
                <a:solidFill>
                  <a:srgbClr val="2129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bullyingul</a:t>
            </a:r>
            <a:r>
              <a:rPr lang="fr-FR" b="0" dirty="0" smtClean="0">
                <a:solidFill>
                  <a:srgbClr val="212934"/>
                </a:solidFill>
                <a:effectLst/>
                <a:latin typeface="Zilla Slab"/>
              </a:rPr>
              <a:t/>
            </a:r>
            <a:br>
              <a:rPr lang="fr-FR" b="0" dirty="0" smtClean="0">
                <a:solidFill>
                  <a:srgbClr val="212934"/>
                </a:solidFill>
                <a:effectLst/>
                <a:latin typeface="Zilla Slab"/>
              </a:rPr>
            </a:b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397691"/>
          </a:xfrm>
        </p:spPr>
        <p:txBody>
          <a:bodyPr/>
          <a:lstStyle/>
          <a:p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Comportamentul de agresare apare ca o modalitate de a face faţă propriilor lor probleme: pentru a obţine atenţia celorlalţi, pentru a deveni populari, pentru a se simţi importanţi sau în control.</a:t>
            </a:r>
            <a:endParaRPr lang="en-US" dirty="0"/>
          </a:p>
        </p:txBody>
      </p:sp>
      <p:pic>
        <p:nvPicPr>
          <p:cNvPr id="4" name="Picture 5" descr="H:\bullying\images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 rot="20829060">
            <a:off x="1056130" y="3341344"/>
            <a:ext cx="2895600" cy="2286000"/>
          </a:xfrm>
          <a:prstGeom prst="rect">
            <a:avLst/>
          </a:prstGeom>
          <a:noFill/>
        </p:spPr>
      </p:pic>
      <p:pic>
        <p:nvPicPr>
          <p:cNvPr id="5" name="Picture 6" descr="H:\bullying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3797">
            <a:off x="5246559" y="3291507"/>
            <a:ext cx="31432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o-RO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AGRESORUL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vrea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fie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cool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rănindu-i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intimidându-i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jignindu-i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jurul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său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o-RO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Este temperamental,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inflexibil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încrezător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nu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place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accepte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regulile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De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nu are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empatie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chiar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bucură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produce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durere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celorlalți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Dorește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domine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să-i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controleze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ceilalți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exagerează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situații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obișnuite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Agresorul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abuzează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putere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a-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răni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ceilalți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deliberat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mod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repetat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pierde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agresorul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Respectul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celorlalți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bine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respecte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cine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ești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nu de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teama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a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împotriva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Prieteniile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adevărate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nu se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leagă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frică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din respect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reciproc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Cine este </a:t>
            </a:r>
            <a:r>
              <a:rPr lang="es-E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implicat</a:t>
            </a:r>
            <a:r>
              <a:rPr lang="es-E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s-E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bullying</a:t>
            </a:r>
            <a:r>
              <a:rPr lang="es-E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304800"/>
            <a:ext cx="8839200" cy="60960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o-RO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VICTIMA (PERSOANA AGRESATĂ)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copleșită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teamă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elevi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sunt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predispu</a:t>
            </a:r>
            <a:r>
              <a:rPr lang="ro-RO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ş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fie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abuzați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cauză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sunt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diferiţi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". De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victimele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agresorilor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sunt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elevii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care au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următoarele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caracteristici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o-RO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supraponderali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subponderali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o-RO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abilități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sociale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scăzute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o-RO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puțini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prieteni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nu au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prieteni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o-RO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sunt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săraci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bogați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o-RO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religie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diferită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o-RO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sunt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scunzi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înalți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o-RO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slabe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abilități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sportive, </a:t>
            </a:r>
            <a:endParaRPr lang="ro-RO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sunt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inteligenți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talentați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o-RO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dizabilități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fizice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o-RO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sunt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persoane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grup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o-RO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părinți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divorțați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sunt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simplu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diferiți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de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ceilalți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0960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Indiferent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dacă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regăsești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nu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lista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aplică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principiul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supăra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endParaRPr lang="ro-RO" sz="2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o-RO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pierde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victima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Respectul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sine.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clipa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taci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ești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acord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agresorul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tău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cu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ceea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face el.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Poți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oricând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ieși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jocul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începând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cu</a:t>
            </a:r>
            <a:r>
              <a:rPr lang="ro-RO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nu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crede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zice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apela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pot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ajuta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adevărat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Nu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trebuie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lucruri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care nu-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ţi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doar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nu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deveni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victimă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778691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o-RO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SPECTATORUL SAU MARTORUL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vede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fenomenul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bullying,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decide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nu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intervină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de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frica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a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deveni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chiar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el/ea o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victimă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o-RO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spectatori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instigă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agresorul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abuzeze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victima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Majoritatea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spectatorilor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acceptă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mod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pasiv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privind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nefăcând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nimic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De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foarte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spectatorii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pasivi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formează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audiența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agresorului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dorește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obțină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atenție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popularitate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Astfel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el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încurajat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continue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comportamentul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agresiv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o-RO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Spectatorul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însă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poate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avea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important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oprirea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agresiunii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El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trebuie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intervină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apeleze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ajutorul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unui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adult.</a:t>
            </a:r>
            <a:endParaRPr lang="ro-RO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pierde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spectatorul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clipa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taci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nu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intervii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ești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fapt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pro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fenomen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bullying.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Deja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agresorul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câștigă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două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acest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Uită-te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jurul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tău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găsește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persoană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cu care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poți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vorbi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cu care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poți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împrieteni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Privește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atenție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sigur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sunt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astfel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colegi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o-RO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 un animal de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companie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De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exemplu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încercat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vreodată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comenzi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unui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cățel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Atunci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voce,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ești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hotărât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Poți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folosi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vocea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asta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școală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Cu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siguranță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Uneori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nu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simplu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rămâi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calm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nu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când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ești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insultat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lovit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ignorat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lăsat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afara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grupului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Cum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ieși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din „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jocul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bullying” 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07187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Ori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de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câte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ori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superi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agresorii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văd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asta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și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se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alimentează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din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atitudinea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Se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distrează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seama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Le place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vadă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cum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ceea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spun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despre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tine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înfurie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Supărându-te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le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oferi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puterea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care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ei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o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caută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devii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o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victimă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și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pierdut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Putem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râde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ne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putem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abține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și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mergem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mai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departe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Încearcă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nu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superi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nu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îi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oferi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agresorului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ceea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și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-a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dorit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de la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început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puterea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asupra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emoțiilor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tale.</a:t>
            </a:r>
            <a:r>
              <a:rPr lang="ro-RO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Când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nu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superi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agresorii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vor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descoperi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nu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mai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au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putere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asupra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Ei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vor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fi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cei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care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pierd</a:t>
            </a:r>
            <a:r>
              <a:rPr lang="ro-RO" sz="28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iar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vei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câștiga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o-RO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Ține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minte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Dacă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au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reușit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să-ți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găsească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un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punct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slab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și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superi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acolo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vor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lovi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iar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și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iar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Alege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nu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superi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fii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stăpân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situaţie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şi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vei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câştiga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!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extrem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important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nu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48072"/>
          </a:xfrm>
        </p:spPr>
        <p:txBody>
          <a:bodyPr>
            <a:normAutofit fontScale="85000" lnSpcReduction="10000"/>
          </a:bodyPr>
          <a:lstStyle/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Uite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câteva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soluții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adaugă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altele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care-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ți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o-RO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Ignoră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-l. Dar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chiar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nu-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ți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pese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poate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umili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decât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dacă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crezi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adevărat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spune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Cuvintele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gesturile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spun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ceva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despre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el,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despre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frustrările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nu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despre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tine. Nu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crezi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arată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 un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cățeluș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care face scandal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agață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pantalon</a:t>
            </a:r>
            <a:r>
              <a:rPr lang="ro-RO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trecători</a:t>
            </a:r>
            <a:r>
              <a:rPr lang="ro-RO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o-RO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Dă-i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replici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scurte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mergi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departe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Amintește-ți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frica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putere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nu-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arăta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frică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nici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nu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prezența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cuprindă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frica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o-RO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Cere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sfatul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unui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coleg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ajutorul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unui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adult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consilierul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școlii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un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profesor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placi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părinții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etc.). </a:t>
            </a:r>
            <a:endParaRPr lang="ro-RO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Fă-ți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prieteni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afara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școlii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activitățile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tale (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ateliere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sport).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Astfel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ști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cine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bazezi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cu cine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distrezi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sunt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oameni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arma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secretă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Vrei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-l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ajuți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 agresor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primească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atenție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distreze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seama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767072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Leziuni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semne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corporale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inexplicabile</a:t>
            </a:r>
            <a:endParaRPr lang="en-US" sz="2800" dirty="0" smtClean="0">
              <a:solidFill>
                <a:srgbClr val="4A4E5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Haine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cărți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dispozitive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electronice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obiecte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distruse</a:t>
            </a:r>
            <a:endParaRPr lang="en-US" sz="2800" dirty="0" smtClean="0">
              <a:solidFill>
                <a:srgbClr val="4A4E5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Dureri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frecvente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cap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stomac</a:t>
            </a:r>
            <a:endParaRPr lang="en-US" sz="2800" dirty="0" smtClean="0">
              <a:solidFill>
                <a:srgbClr val="4A4E5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Schimbarea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regimului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alimentar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fie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apare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subalimentarea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fie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supraalimentarea</a:t>
            </a:r>
            <a:endParaRPr lang="en-US" sz="2800" dirty="0" smtClean="0">
              <a:solidFill>
                <a:srgbClr val="4A4E5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Tulburări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somn</a:t>
            </a:r>
            <a:endParaRPr lang="en-US" sz="2800" dirty="0" smtClean="0">
              <a:solidFill>
                <a:srgbClr val="4A4E5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Scăderea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performanței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școală</a:t>
            </a:r>
            <a:endParaRPr lang="en-US" sz="2800" dirty="0" smtClean="0">
              <a:solidFill>
                <a:srgbClr val="4A4E5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Pierderea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prietenilor</a:t>
            </a:r>
            <a:endParaRPr lang="en-US" sz="2800" dirty="0" smtClean="0">
              <a:solidFill>
                <a:srgbClr val="4A4E5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Comportamente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autodistructive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fugitul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acasă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autovătămarea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gândurile</a:t>
            </a:r>
            <a:r>
              <a:rPr lang="en-US" sz="2800" dirty="0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800" dirty="0" err="1" smtClean="0">
                <a:solidFill>
                  <a:srgbClr val="4A4E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suicid</a:t>
            </a:r>
            <a:endParaRPr lang="en-US" sz="2800" dirty="0" smtClean="0">
              <a:solidFill>
                <a:srgbClr val="4A4E5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err="1" smtClean="0">
                <a:solidFill>
                  <a:srgbClr val="2129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Semne</a:t>
            </a:r>
            <a:r>
              <a:rPr lang="es-ES" dirty="0" smtClean="0">
                <a:solidFill>
                  <a:srgbClr val="2129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dirty="0" err="1" smtClean="0">
                <a:solidFill>
                  <a:srgbClr val="2129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că</a:t>
            </a:r>
            <a:r>
              <a:rPr lang="es-ES" dirty="0" smtClean="0">
                <a:solidFill>
                  <a:srgbClr val="2129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s-ES" dirty="0" err="1" smtClean="0">
                <a:solidFill>
                  <a:srgbClr val="2129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copil</a:t>
            </a:r>
            <a:r>
              <a:rPr lang="es-ES" dirty="0" smtClean="0">
                <a:solidFill>
                  <a:srgbClr val="2129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este victima </a:t>
            </a:r>
            <a:r>
              <a:rPr lang="es-ES" dirty="0" err="1" smtClean="0">
                <a:solidFill>
                  <a:srgbClr val="21293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bullyingului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Transformati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800" dirty="0" smtClean="0">
                <a:latin typeface="Times New Roman" pitchFamily="18" charset="0"/>
                <a:cs typeface="Times New Roman" pitchFamily="18" charset="0"/>
              </a:rPr>
              <a:t>adversarii în prieteni.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vi-VN" sz="2800" dirty="0" smtClean="0">
                <a:latin typeface="Times New Roman" pitchFamily="18" charset="0"/>
                <a:cs typeface="Times New Roman" pitchFamily="18" charset="0"/>
              </a:rPr>
              <a:t> Regula de Aur înseamnă „</a:t>
            </a:r>
            <a:r>
              <a:rPr lang="vi-VN" sz="2800" i="1" dirty="0" smtClean="0">
                <a:latin typeface="Times New Roman" pitchFamily="18" charset="0"/>
                <a:cs typeface="Times New Roman" pitchFamily="18" charset="0"/>
              </a:rPr>
              <a:t>să-i tratezi pe ceilalți așa cum vrei să fii tu tratat”, înseamnă să-ți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transformi dușmanii (agresorii) în prieteni.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Oamenii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800" dirty="0" smtClean="0">
                <a:latin typeface="Times New Roman" pitchFamily="18" charset="0"/>
                <a:cs typeface="Times New Roman" pitchFamily="18" charset="0"/>
              </a:rPr>
              <a:t>se poartă după principiul oglinzii. Dacă cineva se poartă frumos cu ei, reacția va fi să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800" dirty="0" smtClean="0">
                <a:latin typeface="Times New Roman" pitchFamily="18" charset="0"/>
                <a:cs typeface="Times New Roman" pitchFamily="18" charset="0"/>
              </a:rPr>
              <a:t>oglindească comportamentul plăcut, să răspundă în același mod.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vi-VN" sz="2800" dirty="0" smtClean="0">
                <a:latin typeface="Times New Roman" pitchFamily="18" charset="0"/>
                <a:cs typeface="Times New Roman" pitchFamily="18" charset="0"/>
              </a:rPr>
              <a:t>Dacă elevii vor învăța să nu reacționeze cu furie, vor câștiga. Dacă se vor supăra, vor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800" dirty="0" smtClean="0">
                <a:latin typeface="Times New Roman" pitchFamily="18" charset="0"/>
                <a:cs typeface="Times New Roman" pitchFamily="18" charset="0"/>
              </a:rPr>
              <a:t>pierde „jocul puterii” cu agresorii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vi-VN" sz="4000" dirty="0" smtClean="0">
                <a:latin typeface="Times New Roman" pitchFamily="18" charset="0"/>
                <a:cs typeface="Times New Roman" pitchFamily="18" charset="0"/>
              </a:rPr>
              <a:t>Principii pentru elevi – ce ar trebui să știe pentru a combate acest fenomen.</a:t>
            </a:r>
            <a:r>
              <a:rPr lang="vi-VN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vi-VN" sz="4400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ctr"/>
            <a:r>
              <a:rPr lang="fr-FR" sz="5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Fiecare</a:t>
            </a:r>
            <a:r>
              <a:rPr lang="fr-FR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5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gest</a:t>
            </a:r>
            <a:r>
              <a:rPr lang="fr-FR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face </a:t>
            </a:r>
            <a:r>
              <a:rPr lang="fr-FR" sz="5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cât</a:t>
            </a:r>
            <a:r>
              <a:rPr lang="fr-FR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o mie de </a:t>
            </a:r>
            <a:r>
              <a:rPr lang="fr-FR" sz="5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cuvinte</a:t>
            </a:r>
            <a:r>
              <a:rPr lang="fr-FR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en-US" sz="5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Fiecare</a:t>
            </a:r>
            <a:r>
              <a:rPr lang="en-US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cuvânt</a:t>
            </a:r>
            <a:r>
              <a:rPr lang="en-US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are </a:t>
            </a:r>
            <a:r>
              <a:rPr lang="en-US" sz="5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consecinţe</a:t>
            </a:r>
            <a:r>
              <a:rPr lang="en-US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8" algn="ctr"/>
            <a:r>
              <a:rPr lang="en-US" sz="5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Alege</a:t>
            </a:r>
            <a:r>
              <a:rPr lang="en-US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-le </a:t>
            </a:r>
            <a:r>
              <a:rPr lang="en-US" sz="5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pe</a:t>
            </a:r>
            <a:r>
              <a:rPr lang="en-US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cele</a:t>
            </a:r>
            <a:r>
              <a:rPr lang="en-US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potrivite</a:t>
            </a:r>
            <a:r>
              <a:rPr lang="en-US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youtu.be/xGyEHNHz_zo</a:t>
            </a:r>
            <a:endParaRPr lang="ro-RO" dirty="0" smtClean="0"/>
          </a:p>
          <a:p>
            <a:r>
              <a:rPr lang="fr-FR" i="1" dirty="0" err="1" smtClean="0"/>
              <a:t>Alege</a:t>
            </a:r>
            <a:r>
              <a:rPr lang="fr-FR" i="1" dirty="0" smtClean="0"/>
              <a:t> </a:t>
            </a:r>
            <a:r>
              <a:rPr lang="fr-FR" i="1" dirty="0"/>
              <a:t>sa te </a:t>
            </a:r>
            <a:r>
              <a:rPr lang="fr-FR" i="1" dirty="0" err="1"/>
              <a:t>opui</a:t>
            </a:r>
            <a:r>
              <a:rPr lang="fr-FR" i="1" dirty="0"/>
              <a:t> </a:t>
            </a:r>
            <a:r>
              <a:rPr lang="fr-FR" i="1" dirty="0" err="1"/>
              <a:t>bullying</a:t>
            </a:r>
            <a:r>
              <a:rPr lang="fr-FR" i="1" dirty="0"/>
              <a:t>-</a:t>
            </a:r>
            <a:r>
              <a:rPr lang="fr-FR" i="1" dirty="0" err="1"/>
              <a:t>ului</a:t>
            </a:r>
            <a:r>
              <a:rPr lang="fr-FR" i="1" dirty="0"/>
              <a:t>! </a:t>
            </a:r>
            <a:r>
              <a:rPr lang="fr-FR" dirty="0"/>
              <a:t>- You Tube (</a:t>
            </a:r>
            <a:r>
              <a:rPr lang="fr-FR" dirty="0" err="1"/>
              <a:t>Salva</a:t>
            </a:r>
            <a:r>
              <a:rPr lang="fr-FR" dirty="0"/>
              <a:t>ți </a:t>
            </a:r>
            <a:r>
              <a:rPr lang="fr-FR" dirty="0" err="1"/>
              <a:t>Copiii</a:t>
            </a:r>
            <a:r>
              <a:rPr lang="fr-FR" dirty="0"/>
              <a:t> Romania</a:t>
            </a:r>
            <a:r>
              <a:rPr lang="fr-FR" dirty="0" smtClean="0"/>
              <a:t>)</a:t>
            </a:r>
            <a:endParaRPr lang="ro-RO" dirty="0" smtClean="0"/>
          </a:p>
          <a:p>
            <a:r>
              <a:rPr lang="ro-RO" dirty="0" smtClean="0">
                <a:hlinkClick r:id="rId3"/>
              </a:rPr>
              <a:t>https://www.youtube.com/watch?v=QwNv1bFIPoo</a:t>
            </a:r>
            <a:endParaRPr lang="ro-RO" dirty="0"/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 smtClean="0"/>
              <a:t>Vizionarea unui videoclip care prezintă fenomenul bullying-ului</a:t>
            </a:r>
            <a:endParaRPr lang="en-US" dirty="0"/>
          </a:p>
        </p:txBody>
      </p:sp>
      <p:pic>
        <p:nvPicPr>
          <p:cNvPr id="12290" name="Picture 2" descr="C:\Users\lenovo\AppData\Local\Microsoft\Windows\INetCache\IE\LSFSEAI1\bullying_definition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9935" y="3962399"/>
            <a:ext cx="4419265" cy="26426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702491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o-RO" dirty="0" smtClean="0"/>
              <a:t>  </a:t>
            </a:r>
            <a:r>
              <a:rPr lang="en-US" dirty="0" smtClean="0"/>
              <a:t>           </a:t>
            </a:r>
            <a:r>
              <a:rPr lang="ro-RO" sz="3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Este </a:t>
            </a:r>
            <a:r>
              <a:rPr lang="ro-RO" sz="3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necesar ca școala să rămână mediul sigur și prietenos unde copiii obțin cunoștințe și deprinderi esențiale și dezvoltă relații definitorii pentru viitorul lor, într-o lume mai bună, mai tolerantă</a:t>
            </a:r>
            <a:r>
              <a:rPr lang="ro-RO" sz="4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41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41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o-RO" sz="4000" b="1" dirty="0" smtClean="0">
                <a:latin typeface="Times New Roman" pitchFamily="18" charset="0"/>
                <a:cs typeface="Times New Roman" pitchFamily="18" charset="0"/>
              </a:rPr>
              <a:t>Împreună</a:t>
            </a:r>
            <a:r>
              <a:rPr lang="ro-RO" sz="4000" b="1" dirty="0" smtClean="0">
                <a:latin typeface="Times New Roman" pitchFamily="18" charset="0"/>
                <a:cs typeface="Times New Roman" pitchFamily="18" charset="0"/>
              </a:rPr>
              <a:t>, prin fiecare acțiune pe care o facem, putem contribui la construirea unei școli prietenoase, care promovează egalitatea, respectul, nondiscriminarea și incluziunea tuturor copiilor.</a:t>
            </a:r>
          </a:p>
          <a:p>
            <a:pPr>
              <a:buNone/>
            </a:pPr>
            <a:endParaRPr lang="en-US" sz="41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o-RO" sz="4100" b="1" dirty="0" smtClean="0">
                <a:latin typeface="Times New Roman" pitchFamily="18" charset="0"/>
                <a:cs typeface="Times New Roman" pitchFamily="18" charset="0"/>
              </a:rPr>
              <a:t>FII TU SURSA </a:t>
            </a:r>
            <a:r>
              <a:rPr lang="en-US" sz="41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o-RO" sz="5400" b="1" dirty="0" smtClean="0">
                <a:latin typeface="Times New Roman" pitchFamily="18" charset="0"/>
                <a:cs typeface="Times New Roman" pitchFamily="18" charset="0"/>
              </a:rPr>
              <a:t>SCHIMBĂRII! </a:t>
            </a:r>
            <a:endParaRPr lang="en-US" sz="5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o-RO" sz="5400" b="1" dirty="0" smtClean="0">
                <a:latin typeface="Times New Roman" pitchFamily="18" charset="0"/>
                <a:cs typeface="Times New Roman" pitchFamily="18" charset="0"/>
              </a:rPr>
              <a:t>STOP BULLYING! </a:t>
            </a:r>
            <a:endParaRPr lang="en-US" sz="5400" b="1" dirty="0"/>
          </a:p>
        </p:txBody>
      </p:sp>
      <p:pic>
        <p:nvPicPr>
          <p:cNvPr id="10242" name="Picture 2" descr="C:\Users\lenovo\AppData\Local\Microsoft\Windows\INetCache\IE\6TBAI18V\smiley-emoji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5410200"/>
            <a:ext cx="1447800" cy="144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107</TotalTime>
  <Words>1516</Words>
  <Application>Microsoft Office PowerPoint</Application>
  <PresentationFormat>On-screen Show (4:3)</PresentationFormat>
  <Paragraphs>83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Concourse</vt:lpstr>
      <vt:lpstr>Spune stop bullying-ului!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Bullying- ul pe înţelesul tuturor</vt:lpstr>
      <vt:lpstr>Condiţii pentru ca un anumit comportament să poată fi considerat bullying.</vt:lpstr>
      <vt:lpstr>Ce forme poate îmbrăca bullyingul </vt:lpstr>
      <vt:lpstr>Slide 15</vt:lpstr>
      <vt:lpstr>Cine este implicat în bullying?</vt:lpstr>
      <vt:lpstr>Slide 17</vt:lpstr>
      <vt:lpstr>Slide 18</vt:lpstr>
      <vt:lpstr>Slide 19</vt:lpstr>
      <vt:lpstr>Cum să ieși din „jocul bullying” </vt:lpstr>
      <vt:lpstr>De ce este extrem de important să nu te superi?</vt:lpstr>
      <vt:lpstr>Vrei să-l ajuți pe agresor să primească atenție sau să se distreze pe seama ta?</vt:lpstr>
      <vt:lpstr>Semne că un copil este victima bullyingului</vt:lpstr>
      <vt:lpstr>Principii pentru elevi – ce ar trebui să știe pentru a combate acest fenomen. </vt:lpstr>
      <vt:lpstr>Slide 25</vt:lpstr>
      <vt:lpstr>Vizionarea unui videoclip care prezintă fenomenul bullying-ului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 este fenomenul pe care îl descriu aceste poze?</dc:title>
  <dc:creator>Windows User</dc:creator>
  <cp:lastModifiedBy>Mariana Budaca</cp:lastModifiedBy>
  <cp:revision>13</cp:revision>
  <dcterms:created xsi:type="dcterms:W3CDTF">2023-01-28T18:05:01Z</dcterms:created>
  <dcterms:modified xsi:type="dcterms:W3CDTF">2023-11-14T21:50:30Z</dcterms:modified>
</cp:coreProperties>
</file>